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63" r:id="rId6"/>
    <p:sldId id="262" r:id="rId7"/>
    <p:sldId id="259" r:id="rId8"/>
    <p:sldId id="260"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88"/>
  </p:normalViewPr>
  <p:slideViewPr>
    <p:cSldViewPr snapToGrid="0" snapToObjects="1">
      <p:cViewPr varScale="1">
        <p:scale>
          <a:sx n="112" d="100"/>
          <a:sy n="112" d="100"/>
        </p:scale>
        <p:origin x="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EEDC6-DCDD-4663-B920-310DF7C09B12}"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1C8F0ED0-0AE4-4AE2-AC6A-D69DAD92C4BF}">
      <dgm:prSet custT="1"/>
      <dgm:spPr/>
      <dgm:t>
        <a:bodyPr/>
        <a:lstStyle/>
        <a:p>
          <a:r>
            <a:rPr lang="en-US" sz="1600" dirty="0"/>
            <a:t>Tabulation is the bottom-up approach to solving a problem using dynamic programming </a:t>
          </a:r>
        </a:p>
      </dgm:t>
    </dgm:pt>
    <dgm:pt modelId="{78531B0C-3395-4506-B2F7-034FEBB8A4E5}" type="parTrans" cxnId="{05E437EB-2454-4822-A2CD-5934E860E0E2}">
      <dgm:prSet/>
      <dgm:spPr/>
      <dgm:t>
        <a:bodyPr/>
        <a:lstStyle/>
        <a:p>
          <a:endParaRPr lang="en-US"/>
        </a:p>
      </dgm:t>
    </dgm:pt>
    <dgm:pt modelId="{A058F58E-A13B-4838-941A-DD25097AAC82}" type="sibTrans" cxnId="{05E437EB-2454-4822-A2CD-5934E860E0E2}">
      <dgm:prSet/>
      <dgm:spPr/>
      <dgm:t>
        <a:bodyPr/>
        <a:lstStyle/>
        <a:p>
          <a:endParaRPr lang="en-US"/>
        </a:p>
      </dgm:t>
    </dgm:pt>
    <dgm:pt modelId="{9C0E781B-9B67-483B-BBA9-00FCFABDB5D1}">
      <dgm:prSet custT="1"/>
      <dgm:spPr/>
      <dgm:t>
        <a:bodyPr/>
        <a:lstStyle/>
        <a:p>
          <a:r>
            <a:rPr lang="en-US" sz="1600" dirty="0"/>
            <a:t>It is called a “bottom-up” approach as we start from some base state, say 0, and see if we can make our way to our destination state, say n, to solve a problem at hand</a:t>
          </a:r>
        </a:p>
      </dgm:t>
    </dgm:pt>
    <dgm:pt modelId="{D9AED8F1-764B-4C1C-9EDF-5240B601BB18}" type="parTrans" cxnId="{F90D2096-9B0A-4271-AA32-C42E286643EB}">
      <dgm:prSet/>
      <dgm:spPr/>
      <dgm:t>
        <a:bodyPr/>
        <a:lstStyle/>
        <a:p>
          <a:endParaRPr lang="en-US"/>
        </a:p>
      </dgm:t>
    </dgm:pt>
    <dgm:pt modelId="{69756E23-3FB0-4B89-BBE4-DDCB0489480A}" type="sibTrans" cxnId="{F90D2096-9B0A-4271-AA32-C42E286643EB}">
      <dgm:prSet/>
      <dgm:spPr/>
      <dgm:t>
        <a:bodyPr/>
        <a:lstStyle/>
        <a:p>
          <a:endParaRPr lang="en-US"/>
        </a:p>
      </dgm:t>
    </dgm:pt>
    <dgm:pt modelId="{7D49D60A-6164-43E0-9F7A-33FE4F7CFF1C}">
      <dgm:prSet custT="1"/>
      <dgm:spPr/>
      <dgm:t>
        <a:bodyPr/>
        <a:lstStyle/>
        <a:p>
          <a:r>
            <a:rPr lang="en-US" sz="1600" dirty="0"/>
            <a:t>The name “tabulation” comes from the fact that as we iterate from state 0 to state d, we sequentially store the results returned from the previous states</a:t>
          </a:r>
        </a:p>
      </dgm:t>
    </dgm:pt>
    <dgm:pt modelId="{C7ABD551-FA9B-4C66-ADBD-C6DDDEBA64C2}" type="parTrans" cxnId="{EFC81191-B50E-4E48-B75B-4AEB9C38D1DA}">
      <dgm:prSet/>
      <dgm:spPr/>
      <dgm:t>
        <a:bodyPr/>
        <a:lstStyle/>
        <a:p>
          <a:endParaRPr lang="en-US"/>
        </a:p>
      </dgm:t>
    </dgm:pt>
    <dgm:pt modelId="{9C896677-47A7-458E-B276-0CE5A7C15C1B}" type="sibTrans" cxnId="{EFC81191-B50E-4E48-B75B-4AEB9C38D1DA}">
      <dgm:prSet/>
      <dgm:spPr/>
      <dgm:t>
        <a:bodyPr/>
        <a:lstStyle/>
        <a:p>
          <a:endParaRPr lang="en-US"/>
        </a:p>
      </dgm:t>
    </dgm:pt>
    <dgm:pt modelId="{21926967-9933-4A26-AA01-1242E99E81EC}">
      <dgm:prSet custT="1"/>
      <dgm:spPr/>
      <dgm:t>
        <a:bodyPr/>
        <a:lstStyle/>
        <a:p>
          <a:r>
            <a:rPr lang="en-US" sz="1600" dirty="0"/>
            <a:t>Let’s take one more look at our Fibonacci example and see if we can apply a solution using tabulation</a:t>
          </a:r>
        </a:p>
      </dgm:t>
    </dgm:pt>
    <dgm:pt modelId="{405AEDF3-2E82-42A7-8A4A-8C92D092DEB0}" type="parTrans" cxnId="{C0DCF6B4-F141-47D3-B07B-8BD374C3A111}">
      <dgm:prSet/>
      <dgm:spPr/>
      <dgm:t>
        <a:bodyPr/>
        <a:lstStyle/>
        <a:p>
          <a:endParaRPr lang="en-US"/>
        </a:p>
      </dgm:t>
    </dgm:pt>
    <dgm:pt modelId="{59F4CED7-3392-4267-8EB8-A7EF39C50772}" type="sibTrans" cxnId="{C0DCF6B4-F141-47D3-B07B-8BD374C3A111}">
      <dgm:prSet/>
      <dgm:spPr/>
      <dgm:t>
        <a:bodyPr/>
        <a:lstStyle/>
        <a:p>
          <a:endParaRPr lang="en-US"/>
        </a:p>
      </dgm:t>
    </dgm:pt>
    <dgm:pt modelId="{CF04941A-615B-CF42-B362-55568E3C1CF0}">
      <dgm:prSet custT="1"/>
      <dgm:spPr/>
      <dgm:t>
        <a:bodyPr/>
        <a:lstStyle/>
        <a:p>
          <a:r>
            <a:rPr lang="en-US" sz="1600" dirty="0"/>
            <a:t>Like with </a:t>
          </a:r>
          <a:r>
            <a:rPr lang="en-US" sz="1600" dirty="0" err="1"/>
            <a:t>memoization</a:t>
          </a:r>
          <a:r>
            <a:rPr lang="en-US" sz="1600" dirty="0"/>
            <a:t>, we can simply use previously returned values that we access from the table if we need them in future calculations</a:t>
          </a:r>
        </a:p>
      </dgm:t>
    </dgm:pt>
    <dgm:pt modelId="{8E7C038E-D784-B04D-B78E-5A6BABB460AB}" type="parTrans" cxnId="{48B90979-9B9B-F14E-96C6-E82450CB4D49}">
      <dgm:prSet/>
      <dgm:spPr/>
      <dgm:t>
        <a:bodyPr/>
        <a:lstStyle/>
        <a:p>
          <a:endParaRPr lang="en-US"/>
        </a:p>
      </dgm:t>
    </dgm:pt>
    <dgm:pt modelId="{9ECCC3D5-C9AA-2B4A-BC03-7FEDE11C5318}" type="sibTrans" cxnId="{48B90979-9B9B-F14E-96C6-E82450CB4D49}">
      <dgm:prSet/>
      <dgm:spPr/>
      <dgm:t>
        <a:bodyPr/>
        <a:lstStyle/>
        <a:p>
          <a:endParaRPr lang="en-US"/>
        </a:p>
      </dgm:t>
    </dgm:pt>
    <dgm:pt modelId="{F58574A4-7342-2F40-9151-4B2A0CC24931}" type="pres">
      <dgm:prSet presAssocID="{4B4EEDC6-DCDD-4663-B920-310DF7C09B12}" presName="vert0" presStyleCnt="0">
        <dgm:presLayoutVars>
          <dgm:dir/>
          <dgm:animOne val="branch"/>
          <dgm:animLvl val="lvl"/>
        </dgm:presLayoutVars>
      </dgm:prSet>
      <dgm:spPr/>
    </dgm:pt>
    <dgm:pt modelId="{9FD86D93-897E-E348-BB11-F25DBCE069D9}" type="pres">
      <dgm:prSet presAssocID="{1C8F0ED0-0AE4-4AE2-AC6A-D69DAD92C4BF}" presName="thickLine" presStyleLbl="alignNode1" presStyleIdx="0" presStyleCnt="5"/>
      <dgm:spPr/>
    </dgm:pt>
    <dgm:pt modelId="{30E5DB67-7263-AD49-978C-CAFD319381EC}" type="pres">
      <dgm:prSet presAssocID="{1C8F0ED0-0AE4-4AE2-AC6A-D69DAD92C4BF}" presName="horz1" presStyleCnt="0"/>
      <dgm:spPr/>
    </dgm:pt>
    <dgm:pt modelId="{6CF7A889-F499-1D49-9435-BF91484A7CD0}" type="pres">
      <dgm:prSet presAssocID="{1C8F0ED0-0AE4-4AE2-AC6A-D69DAD92C4BF}" presName="tx1" presStyleLbl="revTx" presStyleIdx="0" presStyleCnt="5"/>
      <dgm:spPr/>
    </dgm:pt>
    <dgm:pt modelId="{1F0CA32A-7123-4543-B0B4-ABAA5B572FD4}" type="pres">
      <dgm:prSet presAssocID="{1C8F0ED0-0AE4-4AE2-AC6A-D69DAD92C4BF}" presName="vert1" presStyleCnt="0"/>
      <dgm:spPr/>
    </dgm:pt>
    <dgm:pt modelId="{C4D0A93F-D771-4348-A843-9C40DE3248BF}" type="pres">
      <dgm:prSet presAssocID="{9C0E781B-9B67-483B-BBA9-00FCFABDB5D1}" presName="thickLine" presStyleLbl="alignNode1" presStyleIdx="1" presStyleCnt="5"/>
      <dgm:spPr/>
    </dgm:pt>
    <dgm:pt modelId="{05BC00A8-C62B-B54B-A29A-85952359E30B}" type="pres">
      <dgm:prSet presAssocID="{9C0E781B-9B67-483B-BBA9-00FCFABDB5D1}" presName="horz1" presStyleCnt="0"/>
      <dgm:spPr/>
    </dgm:pt>
    <dgm:pt modelId="{4E96ECD1-20BA-4E4E-930A-BD84428B05E1}" type="pres">
      <dgm:prSet presAssocID="{9C0E781B-9B67-483B-BBA9-00FCFABDB5D1}" presName="tx1" presStyleLbl="revTx" presStyleIdx="1" presStyleCnt="5"/>
      <dgm:spPr/>
    </dgm:pt>
    <dgm:pt modelId="{6E648BFA-557A-CA43-B5CA-38DE21F6ECCA}" type="pres">
      <dgm:prSet presAssocID="{9C0E781B-9B67-483B-BBA9-00FCFABDB5D1}" presName="vert1" presStyleCnt="0"/>
      <dgm:spPr/>
    </dgm:pt>
    <dgm:pt modelId="{9985FFB1-D5BF-C944-A668-8FE7A86D6984}" type="pres">
      <dgm:prSet presAssocID="{7D49D60A-6164-43E0-9F7A-33FE4F7CFF1C}" presName="thickLine" presStyleLbl="alignNode1" presStyleIdx="2" presStyleCnt="5"/>
      <dgm:spPr/>
    </dgm:pt>
    <dgm:pt modelId="{2FB0F2C0-9925-254F-9A88-B4CD24E4EF5E}" type="pres">
      <dgm:prSet presAssocID="{7D49D60A-6164-43E0-9F7A-33FE4F7CFF1C}" presName="horz1" presStyleCnt="0"/>
      <dgm:spPr/>
    </dgm:pt>
    <dgm:pt modelId="{95D98D25-37AF-814A-A896-28A41E5A7D9E}" type="pres">
      <dgm:prSet presAssocID="{7D49D60A-6164-43E0-9F7A-33FE4F7CFF1C}" presName="tx1" presStyleLbl="revTx" presStyleIdx="2" presStyleCnt="5"/>
      <dgm:spPr/>
    </dgm:pt>
    <dgm:pt modelId="{D87588DA-7EA8-4E47-8029-1B97E1A649F4}" type="pres">
      <dgm:prSet presAssocID="{7D49D60A-6164-43E0-9F7A-33FE4F7CFF1C}" presName="vert1" presStyleCnt="0"/>
      <dgm:spPr/>
    </dgm:pt>
    <dgm:pt modelId="{88E7E5E0-C0C0-8D4F-B29C-A65DE5E11F60}" type="pres">
      <dgm:prSet presAssocID="{CF04941A-615B-CF42-B362-55568E3C1CF0}" presName="thickLine" presStyleLbl="alignNode1" presStyleIdx="3" presStyleCnt="5"/>
      <dgm:spPr/>
    </dgm:pt>
    <dgm:pt modelId="{5FA40238-CA58-2D45-9B82-46FCF798078C}" type="pres">
      <dgm:prSet presAssocID="{CF04941A-615B-CF42-B362-55568E3C1CF0}" presName="horz1" presStyleCnt="0"/>
      <dgm:spPr/>
    </dgm:pt>
    <dgm:pt modelId="{0A0CA210-4ED6-154A-A47A-AA2E3280D7EE}" type="pres">
      <dgm:prSet presAssocID="{CF04941A-615B-CF42-B362-55568E3C1CF0}" presName="tx1" presStyleLbl="revTx" presStyleIdx="3" presStyleCnt="5"/>
      <dgm:spPr/>
    </dgm:pt>
    <dgm:pt modelId="{EF32A7D5-57A5-F344-9577-176AD5759B32}" type="pres">
      <dgm:prSet presAssocID="{CF04941A-615B-CF42-B362-55568E3C1CF0}" presName="vert1" presStyleCnt="0"/>
      <dgm:spPr/>
    </dgm:pt>
    <dgm:pt modelId="{F39E419F-8EE1-B44E-AF75-EAEE0CF20491}" type="pres">
      <dgm:prSet presAssocID="{21926967-9933-4A26-AA01-1242E99E81EC}" presName="thickLine" presStyleLbl="alignNode1" presStyleIdx="4" presStyleCnt="5"/>
      <dgm:spPr/>
    </dgm:pt>
    <dgm:pt modelId="{1B7C6435-FA46-4E4A-8F05-6F4DCAF0DBF8}" type="pres">
      <dgm:prSet presAssocID="{21926967-9933-4A26-AA01-1242E99E81EC}" presName="horz1" presStyleCnt="0"/>
      <dgm:spPr/>
    </dgm:pt>
    <dgm:pt modelId="{C01118C9-E5B6-474F-8B33-8975A7133861}" type="pres">
      <dgm:prSet presAssocID="{21926967-9933-4A26-AA01-1242E99E81EC}" presName="tx1" presStyleLbl="revTx" presStyleIdx="4" presStyleCnt="5"/>
      <dgm:spPr/>
    </dgm:pt>
    <dgm:pt modelId="{376FEC8C-9FCF-E34C-9D55-C819CAB2E13D}" type="pres">
      <dgm:prSet presAssocID="{21926967-9933-4A26-AA01-1242E99E81EC}" presName="vert1" presStyleCnt="0"/>
      <dgm:spPr/>
    </dgm:pt>
  </dgm:ptLst>
  <dgm:cxnLst>
    <dgm:cxn modelId="{737DC40D-471B-6346-92C1-4CA88CE86730}" type="presOf" srcId="{CF04941A-615B-CF42-B362-55568E3C1CF0}" destId="{0A0CA210-4ED6-154A-A47A-AA2E3280D7EE}" srcOrd="0" destOrd="0" presId="urn:microsoft.com/office/officeart/2008/layout/LinedList"/>
    <dgm:cxn modelId="{12819317-AAAE-7244-AC8D-9159523D8119}" type="presOf" srcId="{1C8F0ED0-0AE4-4AE2-AC6A-D69DAD92C4BF}" destId="{6CF7A889-F499-1D49-9435-BF91484A7CD0}" srcOrd="0" destOrd="0" presId="urn:microsoft.com/office/officeart/2008/layout/LinedList"/>
    <dgm:cxn modelId="{48B90979-9B9B-F14E-96C6-E82450CB4D49}" srcId="{4B4EEDC6-DCDD-4663-B920-310DF7C09B12}" destId="{CF04941A-615B-CF42-B362-55568E3C1CF0}" srcOrd="3" destOrd="0" parTransId="{8E7C038E-D784-B04D-B78E-5A6BABB460AB}" sibTransId="{9ECCC3D5-C9AA-2B4A-BC03-7FEDE11C5318}"/>
    <dgm:cxn modelId="{EFC81191-B50E-4E48-B75B-4AEB9C38D1DA}" srcId="{4B4EEDC6-DCDD-4663-B920-310DF7C09B12}" destId="{7D49D60A-6164-43E0-9F7A-33FE4F7CFF1C}" srcOrd="2" destOrd="0" parTransId="{C7ABD551-FA9B-4C66-ADBD-C6DDDEBA64C2}" sibTransId="{9C896677-47A7-458E-B276-0CE5A7C15C1B}"/>
    <dgm:cxn modelId="{F90D2096-9B0A-4271-AA32-C42E286643EB}" srcId="{4B4EEDC6-DCDD-4663-B920-310DF7C09B12}" destId="{9C0E781B-9B67-483B-BBA9-00FCFABDB5D1}" srcOrd="1" destOrd="0" parTransId="{D9AED8F1-764B-4C1C-9EDF-5240B601BB18}" sibTransId="{69756E23-3FB0-4B89-BBE4-DDCB0489480A}"/>
    <dgm:cxn modelId="{2A898399-4430-6841-8AF4-3263F5ECBA99}" type="presOf" srcId="{9C0E781B-9B67-483B-BBA9-00FCFABDB5D1}" destId="{4E96ECD1-20BA-4E4E-930A-BD84428B05E1}" srcOrd="0" destOrd="0" presId="urn:microsoft.com/office/officeart/2008/layout/LinedList"/>
    <dgm:cxn modelId="{C0DCF6B4-F141-47D3-B07B-8BD374C3A111}" srcId="{4B4EEDC6-DCDD-4663-B920-310DF7C09B12}" destId="{21926967-9933-4A26-AA01-1242E99E81EC}" srcOrd="4" destOrd="0" parTransId="{405AEDF3-2E82-42A7-8A4A-8C92D092DEB0}" sibTransId="{59F4CED7-3392-4267-8EB8-A7EF39C50772}"/>
    <dgm:cxn modelId="{70F653C7-4630-6A44-8801-0FCCC8BB2432}" type="presOf" srcId="{4B4EEDC6-DCDD-4663-B920-310DF7C09B12}" destId="{F58574A4-7342-2F40-9151-4B2A0CC24931}" srcOrd="0" destOrd="0" presId="urn:microsoft.com/office/officeart/2008/layout/LinedList"/>
    <dgm:cxn modelId="{90A68EDB-6988-2348-824E-E3D3B3F738FC}" type="presOf" srcId="{7D49D60A-6164-43E0-9F7A-33FE4F7CFF1C}" destId="{95D98D25-37AF-814A-A896-28A41E5A7D9E}" srcOrd="0" destOrd="0" presId="urn:microsoft.com/office/officeart/2008/layout/LinedList"/>
    <dgm:cxn modelId="{D7F5D4E1-E765-964F-BE68-ADF4DC931B18}" type="presOf" srcId="{21926967-9933-4A26-AA01-1242E99E81EC}" destId="{C01118C9-E5B6-474F-8B33-8975A7133861}" srcOrd="0" destOrd="0" presId="urn:microsoft.com/office/officeart/2008/layout/LinedList"/>
    <dgm:cxn modelId="{05E437EB-2454-4822-A2CD-5934E860E0E2}" srcId="{4B4EEDC6-DCDD-4663-B920-310DF7C09B12}" destId="{1C8F0ED0-0AE4-4AE2-AC6A-D69DAD92C4BF}" srcOrd="0" destOrd="0" parTransId="{78531B0C-3395-4506-B2F7-034FEBB8A4E5}" sibTransId="{A058F58E-A13B-4838-941A-DD25097AAC82}"/>
    <dgm:cxn modelId="{7E530A36-727D-DF4D-9D9A-9EA3B08F590D}" type="presParOf" srcId="{F58574A4-7342-2F40-9151-4B2A0CC24931}" destId="{9FD86D93-897E-E348-BB11-F25DBCE069D9}" srcOrd="0" destOrd="0" presId="urn:microsoft.com/office/officeart/2008/layout/LinedList"/>
    <dgm:cxn modelId="{D568458F-CEA9-9E48-ABE8-EB59074E7759}" type="presParOf" srcId="{F58574A4-7342-2F40-9151-4B2A0CC24931}" destId="{30E5DB67-7263-AD49-978C-CAFD319381EC}" srcOrd="1" destOrd="0" presId="urn:microsoft.com/office/officeart/2008/layout/LinedList"/>
    <dgm:cxn modelId="{6E1F039C-B5B7-3743-980A-845888AD3E0E}" type="presParOf" srcId="{30E5DB67-7263-AD49-978C-CAFD319381EC}" destId="{6CF7A889-F499-1D49-9435-BF91484A7CD0}" srcOrd="0" destOrd="0" presId="urn:microsoft.com/office/officeart/2008/layout/LinedList"/>
    <dgm:cxn modelId="{C7F370E6-687A-514B-BBDE-2BAEB6F06B52}" type="presParOf" srcId="{30E5DB67-7263-AD49-978C-CAFD319381EC}" destId="{1F0CA32A-7123-4543-B0B4-ABAA5B572FD4}" srcOrd="1" destOrd="0" presId="urn:microsoft.com/office/officeart/2008/layout/LinedList"/>
    <dgm:cxn modelId="{4568AD2A-81C9-4D45-A7BB-24E8725A7424}" type="presParOf" srcId="{F58574A4-7342-2F40-9151-4B2A0CC24931}" destId="{C4D0A93F-D771-4348-A843-9C40DE3248BF}" srcOrd="2" destOrd="0" presId="urn:microsoft.com/office/officeart/2008/layout/LinedList"/>
    <dgm:cxn modelId="{51E9ACB3-AB7E-F443-AB37-283CFCF2904B}" type="presParOf" srcId="{F58574A4-7342-2F40-9151-4B2A0CC24931}" destId="{05BC00A8-C62B-B54B-A29A-85952359E30B}" srcOrd="3" destOrd="0" presId="urn:microsoft.com/office/officeart/2008/layout/LinedList"/>
    <dgm:cxn modelId="{22357FA3-6312-8547-AD9E-71BDBEB0827E}" type="presParOf" srcId="{05BC00A8-C62B-B54B-A29A-85952359E30B}" destId="{4E96ECD1-20BA-4E4E-930A-BD84428B05E1}" srcOrd="0" destOrd="0" presId="urn:microsoft.com/office/officeart/2008/layout/LinedList"/>
    <dgm:cxn modelId="{3D9F1E77-6597-574F-A493-4C3650FA9874}" type="presParOf" srcId="{05BC00A8-C62B-B54B-A29A-85952359E30B}" destId="{6E648BFA-557A-CA43-B5CA-38DE21F6ECCA}" srcOrd="1" destOrd="0" presId="urn:microsoft.com/office/officeart/2008/layout/LinedList"/>
    <dgm:cxn modelId="{1A7615CB-6C2D-A548-92AF-6D5434CDEA3D}" type="presParOf" srcId="{F58574A4-7342-2F40-9151-4B2A0CC24931}" destId="{9985FFB1-D5BF-C944-A668-8FE7A86D6984}" srcOrd="4" destOrd="0" presId="urn:microsoft.com/office/officeart/2008/layout/LinedList"/>
    <dgm:cxn modelId="{583011F2-3A74-F14C-8A0F-FCB892A92ED6}" type="presParOf" srcId="{F58574A4-7342-2F40-9151-4B2A0CC24931}" destId="{2FB0F2C0-9925-254F-9A88-B4CD24E4EF5E}" srcOrd="5" destOrd="0" presId="urn:microsoft.com/office/officeart/2008/layout/LinedList"/>
    <dgm:cxn modelId="{6581EC75-114D-D546-A09D-E5948B479277}" type="presParOf" srcId="{2FB0F2C0-9925-254F-9A88-B4CD24E4EF5E}" destId="{95D98D25-37AF-814A-A896-28A41E5A7D9E}" srcOrd="0" destOrd="0" presId="urn:microsoft.com/office/officeart/2008/layout/LinedList"/>
    <dgm:cxn modelId="{F82D2650-0D8C-B040-98EF-150D9A08CB27}" type="presParOf" srcId="{2FB0F2C0-9925-254F-9A88-B4CD24E4EF5E}" destId="{D87588DA-7EA8-4E47-8029-1B97E1A649F4}" srcOrd="1" destOrd="0" presId="urn:microsoft.com/office/officeart/2008/layout/LinedList"/>
    <dgm:cxn modelId="{DE19C999-B429-4544-92EB-3129E04CB3DB}" type="presParOf" srcId="{F58574A4-7342-2F40-9151-4B2A0CC24931}" destId="{88E7E5E0-C0C0-8D4F-B29C-A65DE5E11F60}" srcOrd="6" destOrd="0" presId="urn:microsoft.com/office/officeart/2008/layout/LinedList"/>
    <dgm:cxn modelId="{6331616C-41AA-3E4F-B836-1D19286D492E}" type="presParOf" srcId="{F58574A4-7342-2F40-9151-4B2A0CC24931}" destId="{5FA40238-CA58-2D45-9B82-46FCF798078C}" srcOrd="7" destOrd="0" presId="urn:microsoft.com/office/officeart/2008/layout/LinedList"/>
    <dgm:cxn modelId="{6418C892-33A6-2943-A27F-1B59B673D29D}" type="presParOf" srcId="{5FA40238-CA58-2D45-9B82-46FCF798078C}" destId="{0A0CA210-4ED6-154A-A47A-AA2E3280D7EE}" srcOrd="0" destOrd="0" presId="urn:microsoft.com/office/officeart/2008/layout/LinedList"/>
    <dgm:cxn modelId="{A337545C-C57A-FC41-B2DC-A1CEFBB0C3EC}" type="presParOf" srcId="{5FA40238-CA58-2D45-9B82-46FCF798078C}" destId="{EF32A7D5-57A5-F344-9577-176AD5759B32}" srcOrd="1" destOrd="0" presId="urn:microsoft.com/office/officeart/2008/layout/LinedList"/>
    <dgm:cxn modelId="{DF331310-C19E-3C42-BBAE-6A0B5AD90FA8}" type="presParOf" srcId="{F58574A4-7342-2F40-9151-4B2A0CC24931}" destId="{F39E419F-8EE1-B44E-AF75-EAEE0CF20491}" srcOrd="8" destOrd="0" presId="urn:microsoft.com/office/officeart/2008/layout/LinedList"/>
    <dgm:cxn modelId="{C8F92FD4-2C00-1F40-A37C-96A37773C909}" type="presParOf" srcId="{F58574A4-7342-2F40-9151-4B2A0CC24931}" destId="{1B7C6435-FA46-4E4A-8F05-6F4DCAF0DBF8}" srcOrd="9" destOrd="0" presId="urn:microsoft.com/office/officeart/2008/layout/LinedList"/>
    <dgm:cxn modelId="{EFFABD91-D209-6244-A8EA-FB51E0C852F5}" type="presParOf" srcId="{1B7C6435-FA46-4E4A-8F05-6F4DCAF0DBF8}" destId="{C01118C9-E5B6-474F-8B33-8975A7133861}" srcOrd="0" destOrd="0" presId="urn:microsoft.com/office/officeart/2008/layout/LinedList"/>
    <dgm:cxn modelId="{A9945EC9-0D36-EC4A-8F40-F2FCB13D36DE}" type="presParOf" srcId="{1B7C6435-FA46-4E4A-8F05-6F4DCAF0DBF8}" destId="{376FEC8C-9FCF-E34C-9D55-C819CAB2E13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86D93-897E-E348-BB11-F25DBCE069D9}">
      <dsp:nvSpPr>
        <dsp:cNvPr id="0" name=""/>
        <dsp:cNvSpPr/>
      </dsp:nvSpPr>
      <dsp:spPr>
        <a:xfrm>
          <a:off x="0" y="445"/>
          <a:ext cx="6282266"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CF7A889-F499-1D49-9435-BF91484A7CD0}">
      <dsp:nvSpPr>
        <dsp:cNvPr id="0" name=""/>
        <dsp:cNvSpPr/>
      </dsp:nvSpPr>
      <dsp:spPr>
        <a:xfrm>
          <a:off x="0" y="445"/>
          <a:ext cx="6282266"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Tabulation is the bottom-up approach to solving a problem using dynamic programming </a:t>
          </a:r>
        </a:p>
      </dsp:txBody>
      <dsp:txXfrm>
        <a:off x="0" y="445"/>
        <a:ext cx="6282266" cy="729648"/>
      </dsp:txXfrm>
    </dsp:sp>
    <dsp:sp modelId="{C4D0A93F-D771-4348-A843-9C40DE3248BF}">
      <dsp:nvSpPr>
        <dsp:cNvPr id="0" name=""/>
        <dsp:cNvSpPr/>
      </dsp:nvSpPr>
      <dsp:spPr>
        <a:xfrm>
          <a:off x="0" y="730093"/>
          <a:ext cx="6282266"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E96ECD1-20BA-4E4E-930A-BD84428B05E1}">
      <dsp:nvSpPr>
        <dsp:cNvPr id="0" name=""/>
        <dsp:cNvSpPr/>
      </dsp:nvSpPr>
      <dsp:spPr>
        <a:xfrm>
          <a:off x="0" y="730093"/>
          <a:ext cx="6282266"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It is called a “bottom-up” approach as we start from some base state, say 0, and see if we can make our way to our destination state, say n, to solve a problem at hand</a:t>
          </a:r>
        </a:p>
      </dsp:txBody>
      <dsp:txXfrm>
        <a:off x="0" y="730093"/>
        <a:ext cx="6282266" cy="729648"/>
      </dsp:txXfrm>
    </dsp:sp>
    <dsp:sp modelId="{9985FFB1-D5BF-C944-A668-8FE7A86D6984}">
      <dsp:nvSpPr>
        <dsp:cNvPr id="0" name=""/>
        <dsp:cNvSpPr/>
      </dsp:nvSpPr>
      <dsp:spPr>
        <a:xfrm>
          <a:off x="0" y="1459742"/>
          <a:ext cx="6282266"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5D98D25-37AF-814A-A896-28A41E5A7D9E}">
      <dsp:nvSpPr>
        <dsp:cNvPr id="0" name=""/>
        <dsp:cNvSpPr/>
      </dsp:nvSpPr>
      <dsp:spPr>
        <a:xfrm>
          <a:off x="0" y="1459742"/>
          <a:ext cx="6282266"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The name “tabulation” comes from the fact that as we iterate from state 0 to state d, we sequentially store the results returned from the previous states</a:t>
          </a:r>
        </a:p>
      </dsp:txBody>
      <dsp:txXfrm>
        <a:off x="0" y="1459742"/>
        <a:ext cx="6282266" cy="729648"/>
      </dsp:txXfrm>
    </dsp:sp>
    <dsp:sp modelId="{88E7E5E0-C0C0-8D4F-B29C-A65DE5E11F60}">
      <dsp:nvSpPr>
        <dsp:cNvPr id="0" name=""/>
        <dsp:cNvSpPr/>
      </dsp:nvSpPr>
      <dsp:spPr>
        <a:xfrm>
          <a:off x="0" y="2189390"/>
          <a:ext cx="6282266"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A0CA210-4ED6-154A-A47A-AA2E3280D7EE}">
      <dsp:nvSpPr>
        <dsp:cNvPr id="0" name=""/>
        <dsp:cNvSpPr/>
      </dsp:nvSpPr>
      <dsp:spPr>
        <a:xfrm>
          <a:off x="0" y="2189390"/>
          <a:ext cx="6282266"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Like with </a:t>
          </a:r>
          <a:r>
            <a:rPr lang="en-US" sz="1600" kern="1200" dirty="0" err="1"/>
            <a:t>memoization</a:t>
          </a:r>
          <a:r>
            <a:rPr lang="en-US" sz="1600" kern="1200" dirty="0"/>
            <a:t>, we can simply use previously returned values that we access from the table if we need them in future calculations</a:t>
          </a:r>
        </a:p>
      </dsp:txBody>
      <dsp:txXfrm>
        <a:off x="0" y="2189390"/>
        <a:ext cx="6282266" cy="729648"/>
      </dsp:txXfrm>
    </dsp:sp>
    <dsp:sp modelId="{F39E419F-8EE1-B44E-AF75-EAEE0CF20491}">
      <dsp:nvSpPr>
        <dsp:cNvPr id="0" name=""/>
        <dsp:cNvSpPr/>
      </dsp:nvSpPr>
      <dsp:spPr>
        <a:xfrm>
          <a:off x="0" y="2919039"/>
          <a:ext cx="6282266"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1118C9-E5B6-474F-8B33-8975A7133861}">
      <dsp:nvSpPr>
        <dsp:cNvPr id="0" name=""/>
        <dsp:cNvSpPr/>
      </dsp:nvSpPr>
      <dsp:spPr>
        <a:xfrm>
          <a:off x="0" y="2919039"/>
          <a:ext cx="6282266"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Let’s take one more look at our Fibonacci example and see if we can apply a solution using tabulation</a:t>
          </a:r>
        </a:p>
      </dsp:txBody>
      <dsp:txXfrm>
        <a:off x="0" y="2919039"/>
        <a:ext cx="6282266" cy="7296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10/5/21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techie-delight/top-10-dynamic-programming-problems-5da486eeb360" TargetMode="External"/><Relationship Id="rId2" Type="http://schemas.openxmlformats.org/officeDocument/2006/relationships/hyperlink" Target="https://www.geeksforgeeks.org/dynamic-programming/" TargetMode="Externa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hyperlink" Target="https://www.youtube.com/watch?v=oBt53YbR9K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778858-3E21-BB48-A971-61C07759AE1C}"/>
              </a:ext>
            </a:extLst>
          </p:cNvPr>
          <p:cNvSpPr/>
          <p:nvPr/>
        </p:nvSpPr>
        <p:spPr>
          <a:xfrm>
            <a:off x="603920" y="452735"/>
            <a:ext cx="10984161" cy="923544"/>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Introduction to Dynamic Programming</a:t>
            </a:r>
          </a:p>
        </p:txBody>
      </p:sp>
      <p:pic>
        <p:nvPicPr>
          <p:cNvPr id="1032" name="Picture 8" descr="Introduction to Dynamic Programming 1 Tutorials &amp;amp; Notes | Algorithms |  HackerEarth">
            <a:extLst>
              <a:ext uri="{FF2B5EF4-FFF2-40B4-BE49-F238E27FC236}">
                <a16:creationId xmlns:a16="http://schemas.microsoft.com/office/drawing/2014/main" id="{24FEEE26-E70E-264E-AAD5-FAFA572A0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2321791"/>
            <a:ext cx="75946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DB65-59F4-BD4B-B035-8F03CFC4B91C}"/>
              </a:ext>
            </a:extLst>
          </p:cNvPr>
          <p:cNvSpPr>
            <a:spLocks noGrp="1"/>
          </p:cNvSpPr>
          <p:nvPr>
            <p:ph type="title"/>
          </p:nvPr>
        </p:nvSpPr>
        <p:spPr>
          <a:xfrm>
            <a:off x="685799" y="224367"/>
            <a:ext cx="5219699" cy="1456267"/>
          </a:xfrm>
        </p:spPr>
        <p:txBody>
          <a:bodyPr>
            <a:normAutofit fontScale="90000"/>
          </a:bodyPr>
          <a:lstStyle/>
          <a:p>
            <a:pPr algn="ctr"/>
            <a:r>
              <a:rPr lang="en-US" dirty="0"/>
              <a:t>First, let’s talk about algorithms... What are they?</a:t>
            </a:r>
          </a:p>
        </p:txBody>
      </p:sp>
      <p:sp>
        <p:nvSpPr>
          <p:cNvPr id="12" name="Content Placeholder 11">
            <a:extLst>
              <a:ext uri="{FF2B5EF4-FFF2-40B4-BE49-F238E27FC236}">
                <a16:creationId xmlns:a16="http://schemas.microsoft.com/office/drawing/2014/main" id="{BF854AD9-DA0C-D045-8CBE-EC22DFB0FC5A}"/>
              </a:ext>
            </a:extLst>
          </p:cNvPr>
          <p:cNvSpPr>
            <a:spLocks noGrp="1"/>
          </p:cNvSpPr>
          <p:nvPr>
            <p:ph idx="1"/>
          </p:nvPr>
        </p:nvSpPr>
        <p:spPr>
          <a:xfrm>
            <a:off x="685798" y="1905000"/>
            <a:ext cx="5219699" cy="5273796"/>
          </a:xfrm>
        </p:spPr>
        <p:txBody>
          <a:bodyPr>
            <a:noAutofit/>
          </a:bodyPr>
          <a:lstStyle/>
          <a:p>
            <a:pPr>
              <a:lnSpc>
                <a:spcPct val="90000"/>
              </a:lnSpc>
              <a:buFont typeface="Arial" panose="020B0604020202020204" pitchFamily="34" charset="0"/>
              <a:buChar char="•"/>
            </a:pPr>
            <a:r>
              <a:rPr lang="en-US" dirty="0"/>
              <a:t>In mathematics and computer science, an algorithm is a finite sequence of well-defined, computer-implementable instructions, typically used solve a class of specific problems or to preform a computation</a:t>
            </a:r>
          </a:p>
          <a:p>
            <a:pPr>
              <a:lnSpc>
                <a:spcPct val="90000"/>
              </a:lnSpc>
              <a:buFont typeface="Arial" panose="020B0604020202020204" pitchFamily="34" charset="0"/>
              <a:buChar char="•"/>
            </a:pPr>
            <a:r>
              <a:rPr lang="en-US" dirty="0"/>
              <a:t>There are algorithms to solve many types of different problems: from the algorithm that controls the ranking of Google’s web pages to the algorithm that dictates how to make an (edible) peanut butter sandwich</a:t>
            </a:r>
          </a:p>
          <a:p>
            <a:pPr>
              <a:lnSpc>
                <a:spcPct val="90000"/>
              </a:lnSpc>
              <a:buFont typeface="Arial" panose="020B0604020202020204" pitchFamily="34" charset="0"/>
              <a:buChar char="•"/>
            </a:pPr>
            <a:r>
              <a:rPr lang="en-US" dirty="0"/>
              <a:t>A common misconception that I have seen regarding algorithms is that they were invented following the debut of computers, though this is hardly the truth!</a:t>
            </a:r>
          </a:p>
          <a:p>
            <a:pPr>
              <a:lnSpc>
                <a:spcPct val="90000"/>
              </a:lnSpc>
              <a:buFont typeface="Arial" panose="020B0604020202020204" pitchFamily="34" charset="0"/>
              <a:buChar char="•"/>
            </a:pPr>
            <a:r>
              <a:rPr lang="en-US" dirty="0"/>
              <a:t>Algorithms have existed for thousands of years, the earliest recorded algorithms being from Babylon dating back to 1600 B.C.</a:t>
            </a:r>
          </a:p>
          <a:p>
            <a:pPr>
              <a:lnSpc>
                <a:spcPct val="90000"/>
              </a:lnSpc>
              <a:buFont typeface="Arial" panose="020B0604020202020204" pitchFamily="34" charset="0"/>
              <a:buChar char="•"/>
            </a:pPr>
            <a:endParaRPr lang="en-US" sz="1600" dirty="0"/>
          </a:p>
          <a:p>
            <a:pPr>
              <a:lnSpc>
                <a:spcPct val="90000"/>
              </a:lnSpc>
              <a:buFont typeface="Arial" panose="020B0604020202020204" pitchFamily="34" charset="0"/>
              <a:buChar char="•"/>
            </a:pPr>
            <a:endParaRPr lang="en-US" sz="1600" dirty="0"/>
          </a:p>
        </p:txBody>
      </p:sp>
      <p:pic>
        <p:nvPicPr>
          <p:cNvPr id="1036" name="Picture 12" descr="Mathematical mystery of ancient Babylonian clay tablet solved">
            <a:extLst>
              <a:ext uri="{FF2B5EF4-FFF2-40B4-BE49-F238E27FC236}">
                <a16:creationId xmlns:a16="http://schemas.microsoft.com/office/drawing/2014/main" id="{048296D2-5503-204E-A4BA-1E1B72B5E1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27" r="14425" b="2"/>
          <a:stretch/>
        </p:blipFill>
        <p:spPr bwMode="auto">
          <a:xfrm>
            <a:off x="6838837" y="1680634"/>
            <a:ext cx="4076923" cy="392974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2CE5935-D4FA-A047-9512-65E8674261A5}"/>
              </a:ext>
            </a:extLst>
          </p:cNvPr>
          <p:cNvSpPr txBox="1"/>
          <p:nvPr/>
        </p:nvSpPr>
        <p:spPr>
          <a:xfrm>
            <a:off x="6889240" y="5897954"/>
            <a:ext cx="3976119" cy="584775"/>
          </a:xfrm>
          <a:prstGeom prst="rect">
            <a:avLst/>
          </a:prstGeom>
          <a:noFill/>
        </p:spPr>
        <p:txBody>
          <a:bodyPr wrap="square" rtlCol="0">
            <a:spAutoFit/>
          </a:bodyPr>
          <a:lstStyle/>
          <a:p>
            <a:pPr algn="ctr"/>
            <a:r>
              <a:rPr lang="en-US" sz="1600" dirty="0"/>
              <a:t>Babylonian clay tablet depicting class of algorithms</a:t>
            </a:r>
          </a:p>
        </p:txBody>
      </p:sp>
    </p:spTree>
    <p:extLst>
      <p:ext uri="{BB962C8B-B14F-4D97-AF65-F5344CB8AC3E}">
        <p14:creationId xmlns:p14="http://schemas.microsoft.com/office/powerpoint/2010/main" val="349251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C946-099D-ED4B-8B38-C041A5EB8FDB}"/>
              </a:ext>
            </a:extLst>
          </p:cNvPr>
          <p:cNvSpPr>
            <a:spLocks noGrp="1"/>
          </p:cNvSpPr>
          <p:nvPr>
            <p:ph type="title"/>
          </p:nvPr>
        </p:nvSpPr>
        <p:spPr>
          <a:xfrm>
            <a:off x="685802" y="338666"/>
            <a:ext cx="6282266" cy="1456267"/>
          </a:xfrm>
        </p:spPr>
        <p:txBody>
          <a:bodyPr>
            <a:normAutofit/>
          </a:bodyPr>
          <a:lstStyle/>
          <a:p>
            <a:pPr algn="ctr"/>
            <a:r>
              <a:rPr lang="en-US" dirty="0"/>
              <a:t>What is dynamic programming?</a:t>
            </a:r>
          </a:p>
        </p:txBody>
      </p:sp>
      <p:sp>
        <p:nvSpPr>
          <p:cNvPr id="3" name="Content Placeholder 2">
            <a:extLst>
              <a:ext uri="{FF2B5EF4-FFF2-40B4-BE49-F238E27FC236}">
                <a16:creationId xmlns:a16="http://schemas.microsoft.com/office/drawing/2014/main" id="{5C2E9292-D3A5-EB44-B1A9-945CEBCF4E8E}"/>
              </a:ext>
            </a:extLst>
          </p:cNvPr>
          <p:cNvSpPr>
            <a:spLocks noGrp="1"/>
          </p:cNvSpPr>
          <p:nvPr>
            <p:ph idx="1"/>
          </p:nvPr>
        </p:nvSpPr>
        <p:spPr>
          <a:xfrm>
            <a:off x="685802" y="1794933"/>
            <a:ext cx="6282266" cy="3649133"/>
          </a:xfrm>
        </p:spPr>
        <p:txBody>
          <a:bodyPr>
            <a:normAutofit/>
          </a:bodyPr>
          <a:lstStyle/>
          <a:p>
            <a:pPr>
              <a:buFont typeface="Arial" panose="020B0604020202020204" pitchFamily="34" charset="0"/>
              <a:buChar char="•"/>
            </a:pPr>
            <a:r>
              <a:rPr lang="en-US" dirty="0"/>
              <a:t>Dynamic Programming (commonly referred to as DP) is an algorithmic technique for solving a problem by recursively breaking it down into simpler subproblems and using the fact that the optimal solution to the overall problem depends upon the optimal solution to it's individual subproblems.</a:t>
            </a:r>
          </a:p>
          <a:p>
            <a:pPr>
              <a:buFont typeface="Arial" panose="020B0604020202020204" pitchFamily="34" charset="0"/>
              <a:buChar char="•"/>
            </a:pPr>
            <a:r>
              <a:rPr lang="en-US" dirty="0"/>
              <a:t>Dynamic Programming is both a mathematical optimization method and a computer programming method, developed by applied mathematician Richard Bellman in the 1950s</a:t>
            </a:r>
          </a:p>
          <a:p>
            <a:pPr>
              <a:buFont typeface="Arial" panose="020B0604020202020204" pitchFamily="34" charset="0"/>
              <a:buChar char="•"/>
            </a:pPr>
            <a:r>
              <a:rPr lang="en-US" dirty="0"/>
              <a:t>Dynamic Programming has found applications in numerous fields, some of which include mathematics, computer science, engineering, economics and business</a:t>
            </a:r>
          </a:p>
        </p:txBody>
      </p:sp>
      <p:pic>
        <p:nvPicPr>
          <p:cNvPr id="2050" name="Picture 2" descr="A person sitting at a desk&#10;&#10;Description automatically generated with medium confidence">
            <a:extLst>
              <a:ext uri="{FF2B5EF4-FFF2-40B4-BE49-F238E27FC236}">
                <a16:creationId xmlns:a16="http://schemas.microsoft.com/office/drawing/2014/main" id="{B5D1254C-0B18-FA48-8E24-39099F581C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0936" y="1136924"/>
            <a:ext cx="3445714" cy="430714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DE51C9-0873-7446-8C16-B432C48D4892}"/>
              </a:ext>
            </a:extLst>
          </p:cNvPr>
          <p:cNvSpPr txBox="1"/>
          <p:nvPr/>
        </p:nvSpPr>
        <p:spPr>
          <a:xfrm>
            <a:off x="7590936" y="5536410"/>
            <a:ext cx="3445714" cy="369332"/>
          </a:xfrm>
          <a:prstGeom prst="rect">
            <a:avLst/>
          </a:prstGeom>
          <a:noFill/>
        </p:spPr>
        <p:txBody>
          <a:bodyPr wrap="square" rtlCol="0">
            <a:spAutoFit/>
          </a:bodyPr>
          <a:lstStyle/>
          <a:p>
            <a:pPr algn="ctr"/>
            <a:r>
              <a:rPr lang="en-US" dirty="0"/>
              <a:t>Photo of Richard Bellman</a:t>
            </a:r>
          </a:p>
        </p:txBody>
      </p:sp>
    </p:spTree>
    <p:extLst>
      <p:ext uri="{BB962C8B-B14F-4D97-AF65-F5344CB8AC3E}">
        <p14:creationId xmlns:p14="http://schemas.microsoft.com/office/powerpoint/2010/main" val="148766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1B74-D7E3-734D-8380-5DC255E7094E}"/>
              </a:ext>
            </a:extLst>
          </p:cNvPr>
          <p:cNvSpPr>
            <a:spLocks noGrp="1"/>
          </p:cNvSpPr>
          <p:nvPr>
            <p:ph type="title"/>
          </p:nvPr>
        </p:nvSpPr>
        <p:spPr>
          <a:xfrm>
            <a:off x="685801" y="609600"/>
            <a:ext cx="5219699" cy="1456267"/>
          </a:xfrm>
        </p:spPr>
        <p:txBody>
          <a:bodyPr>
            <a:normAutofit/>
          </a:bodyPr>
          <a:lstStyle/>
          <a:p>
            <a:pPr algn="ctr"/>
            <a:r>
              <a:rPr lang="en-US" dirty="0"/>
              <a:t>What makes dynamic programming unique?</a:t>
            </a:r>
          </a:p>
        </p:txBody>
      </p:sp>
      <p:sp>
        <p:nvSpPr>
          <p:cNvPr id="3" name="Content Placeholder 2">
            <a:extLst>
              <a:ext uri="{FF2B5EF4-FFF2-40B4-BE49-F238E27FC236}">
                <a16:creationId xmlns:a16="http://schemas.microsoft.com/office/drawing/2014/main" id="{43D51B2E-3877-604F-9864-C106F0E3125F}"/>
              </a:ext>
            </a:extLst>
          </p:cNvPr>
          <p:cNvSpPr>
            <a:spLocks noGrp="1"/>
          </p:cNvSpPr>
          <p:nvPr>
            <p:ph idx="1"/>
          </p:nvPr>
        </p:nvSpPr>
        <p:spPr>
          <a:xfrm>
            <a:off x="546100" y="2151304"/>
            <a:ext cx="5219699" cy="3649133"/>
          </a:xfrm>
        </p:spPr>
        <p:txBody>
          <a:bodyPr>
            <a:normAutofit/>
          </a:bodyPr>
          <a:lstStyle/>
          <a:p>
            <a:pPr>
              <a:lnSpc>
                <a:spcPct val="90000"/>
              </a:lnSpc>
              <a:buFont typeface="Arial" panose="020B0604020202020204" pitchFamily="34" charset="0"/>
              <a:buChar char="•"/>
            </a:pPr>
            <a:r>
              <a:rPr lang="en-US" sz="1600" dirty="0"/>
              <a:t>Dynamic programming is one of the many algorithm design paradigms that are utilized when devising algorithms to solve problems</a:t>
            </a:r>
          </a:p>
          <a:p>
            <a:pPr>
              <a:lnSpc>
                <a:spcPct val="90000"/>
              </a:lnSpc>
              <a:buFont typeface="Arial" panose="020B0604020202020204" pitchFamily="34" charset="0"/>
              <a:buChar char="•"/>
            </a:pPr>
            <a:r>
              <a:rPr lang="en-US" sz="1600" dirty="0"/>
              <a:t>You may have heard of some of other algorithm design </a:t>
            </a:r>
            <a:r>
              <a:rPr lang="en-US" dirty="0"/>
              <a:t>paradigms</a:t>
            </a:r>
            <a:r>
              <a:rPr lang="en-US" sz="1600" dirty="0"/>
              <a:t> in the past, some of the most common being brute force, backtracking, divide and conquer, etc.</a:t>
            </a:r>
          </a:p>
          <a:p>
            <a:pPr>
              <a:lnSpc>
                <a:spcPct val="90000"/>
              </a:lnSpc>
              <a:buFont typeface="Arial" panose="020B0604020202020204" pitchFamily="34" charset="0"/>
              <a:buChar char="•"/>
            </a:pPr>
            <a:r>
              <a:rPr lang="en-US" sz="1600" dirty="0"/>
              <a:t>Dynamic programming is quite similar to another paradigm, that being divide and conquer, wherein a problem is broken down into many simpler subproblems and then combined to answer the original problem</a:t>
            </a:r>
          </a:p>
          <a:p>
            <a:pPr>
              <a:lnSpc>
                <a:spcPct val="90000"/>
              </a:lnSpc>
              <a:buFont typeface="Arial" panose="020B0604020202020204" pitchFamily="34" charset="0"/>
              <a:buChar char="•"/>
            </a:pPr>
            <a:r>
              <a:rPr lang="en-US" sz="1600" dirty="0"/>
              <a:t>Dynamic programming takes this strategy one step further, however, which we will see in the coming slides</a:t>
            </a:r>
          </a:p>
        </p:txBody>
      </p:sp>
      <p:pic>
        <p:nvPicPr>
          <p:cNvPr id="2050" name="Picture 2" descr="Algorithm Word Stock Illustrations – 872 Algorithm Word Stock  Illustrations, Vectors &amp;amp; Clipart - Dreamstime">
            <a:extLst>
              <a:ext uri="{FF2B5EF4-FFF2-40B4-BE49-F238E27FC236}">
                <a16:creationId xmlns:a16="http://schemas.microsoft.com/office/drawing/2014/main" id="{78986D01-C2C1-594E-A858-5AA3E5AAA4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8669"/>
          <a:stretch/>
        </p:blipFill>
        <p:spPr bwMode="auto">
          <a:xfrm>
            <a:off x="6198830" y="639097"/>
            <a:ext cx="5447070" cy="525042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9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F324-E359-7048-BE3D-F1B50BE7E060}"/>
              </a:ext>
            </a:extLst>
          </p:cNvPr>
          <p:cNvSpPr>
            <a:spLocks noGrp="1"/>
          </p:cNvSpPr>
          <p:nvPr>
            <p:ph type="title"/>
          </p:nvPr>
        </p:nvSpPr>
        <p:spPr>
          <a:xfrm>
            <a:off x="685801" y="609600"/>
            <a:ext cx="5219699" cy="1456267"/>
          </a:xfrm>
        </p:spPr>
        <p:txBody>
          <a:bodyPr>
            <a:normAutofit/>
          </a:bodyPr>
          <a:lstStyle/>
          <a:p>
            <a:pPr algn="ctr"/>
            <a:r>
              <a:rPr lang="en-US" dirty="0"/>
              <a:t>Let’s look at the Fibonacci sequence</a:t>
            </a:r>
          </a:p>
        </p:txBody>
      </p:sp>
      <p:sp>
        <p:nvSpPr>
          <p:cNvPr id="3" name="Content Placeholder 2">
            <a:extLst>
              <a:ext uri="{FF2B5EF4-FFF2-40B4-BE49-F238E27FC236}">
                <a16:creationId xmlns:a16="http://schemas.microsoft.com/office/drawing/2014/main" id="{295A569E-C1F5-3E44-B0F5-2357354FB33E}"/>
              </a:ext>
            </a:extLst>
          </p:cNvPr>
          <p:cNvSpPr>
            <a:spLocks noGrp="1"/>
          </p:cNvSpPr>
          <p:nvPr>
            <p:ph idx="1"/>
          </p:nvPr>
        </p:nvSpPr>
        <p:spPr>
          <a:xfrm>
            <a:off x="685801" y="2142067"/>
            <a:ext cx="5219699" cy="3649133"/>
          </a:xfrm>
        </p:spPr>
        <p:txBody>
          <a:bodyPr>
            <a:normAutofit/>
          </a:bodyPr>
          <a:lstStyle/>
          <a:p>
            <a:pPr>
              <a:lnSpc>
                <a:spcPct val="90000"/>
              </a:lnSpc>
            </a:pPr>
            <a:r>
              <a:rPr lang="en-US" sz="1500" dirty="0"/>
              <a:t>In mathematics, the Fibonacci sequence is a sequence of numbers, such that each number is the sum of the two preceding numbers, starting from 0 and 1</a:t>
            </a:r>
          </a:p>
          <a:p>
            <a:pPr>
              <a:lnSpc>
                <a:spcPct val="90000"/>
              </a:lnSpc>
            </a:pPr>
            <a:r>
              <a:rPr lang="en-US" sz="1500" dirty="0"/>
              <a:t>For example, if I wanted to calculate the 10</a:t>
            </a:r>
            <a:r>
              <a:rPr lang="en-US" sz="1500" baseline="30000" dirty="0"/>
              <a:t>th</a:t>
            </a:r>
            <a:r>
              <a:rPr lang="en-US" sz="1500" dirty="0"/>
              <a:t> Fibonacci number, I would have to calculate the 8</a:t>
            </a:r>
            <a:r>
              <a:rPr lang="en-US" sz="1500" baseline="30000" dirty="0"/>
              <a:t>th</a:t>
            </a:r>
            <a:r>
              <a:rPr lang="en-US" sz="1500" dirty="0"/>
              <a:t> and 9</a:t>
            </a:r>
            <a:r>
              <a:rPr lang="en-US" sz="1500" baseline="30000" dirty="0"/>
              <a:t>th</a:t>
            </a:r>
            <a:r>
              <a:rPr lang="en-US" sz="1500" dirty="0"/>
              <a:t> Fibonacci numbers, which would entail calculating the 6</a:t>
            </a:r>
            <a:r>
              <a:rPr lang="en-US" sz="1500" baseline="30000" dirty="0"/>
              <a:t>th</a:t>
            </a:r>
            <a:r>
              <a:rPr lang="en-US" sz="1500" dirty="0"/>
              <a:t> and 7</a:t>
            </a:r>
            <a:r>
              <a:rPr lang="en-US" sz="1500" baseline="30000" dirty="0"/>
              <a:t>th</a:t>
            </a:r>
            <a:r>
              <a:rPr lang="en-US" sz="1500" dirty="0"/>
              <a:t>, the 4</a:t>
            </a:r>
            <a:r>
              <a:rPr lang="en-US" sz="1500" baseline="30000" dirty="0"/>
              <a:t>th</a:t>
            </a:r>
            <a:r>
              <a:rPr lang="en-US" sz="1500" dirty="0"/>
              <a:t> and 5</a:t>
            </a:r>
            <a:r>
              <a:rPr lang="en-US" sz="1500" baseline="30000" dirty="0"/>
              <a:t>th</a:t>
            </a:r>
            <a:r>
              <a:rPr lang="en-US" sz="1500" dirty="0"/>
              <a:t>, and so on</a:t>
            </a:r>
          </a:p>
          <a:p>
            <a:pPr>
              <a:lnSpc>
                <a:spcPct val="90000"/>
              </a:lnSpc>
            </a:pPr>
            <a:r>
              <a:rPr lang="en-US" sz="1500" dirty="0"/>
              <a:t>This is an example of a problem that is usually solved using recursion, a recursive process being defined as a process that calls itself directly or indirectly in order to solve some problem</a:t>
            </a:r>
          </a:p>
          <a:p>
            <a:pPr>
              <a:lnSpc>
                <a:spcPct val="90000"/>
              </a:lnSpc>
            </a:pPr>
            <a:r>
              <a:rPr lang="en-US" sz="1500" dirty="0"/>
              <a:t>In addition, however, this problem also turns out to be a problem in which we can apply dynamic programming!</a:t>
            </a:r>
          </a:p>
          <a:p>
            <a:pPr>
              <a:lnSpc>
                <a:spcPct val="90000"/>
              </a:lnSpc>
            </a:pPr>
            <a:r>
              <a:rPr lang="en-US" sz="1500" dirty="0"/>
              <a:t>Let’s take a look at an example to convince you...</a:t>
            </a:r>
          </a:p>
          <a:p>
            <a:pPr>
              <a:lnSpc>
                <a:spcPct val="90000"/>
              </a:lnSpc>
            </a:pPr>
            <a:endParaRPr lang="en-US" sz="1500" dirty="0"/>
          </a:p>
        </p:txBody>
      </p:sp>
      <p:pic>
        <p:nvPicPr>
          <p:cNvPr id="3074" name="Picture 2">
            <a:extLst>
              <a:ext uri="{FF2B5EF4-FFF2-40B4-BE49-F238E27FC236}">
                <a16:creationId xmlns:a16="http://schemas.microsoft.com/office/drawing/2014/main" id="{A8F4850C-97F2-A945-9D16-B5D5C25CB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62" r="6396" b="2"/>
          <a:stretch/>
        </p:blipFill>
        <p:spPr bwMode="auto">
          <a:xfrm>
            <a:off x="6198830" y="639097"/>
            <a:ext cx="5447070" cy="525042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5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2B88-CFF8-5742-966D-3ACCE33DC3B2}"/>
              </a:ext>
            </a:extLst>
          </p:cNvPr>
          <p:cNvSpPr>
            <a:spLocks noGrp="1"/>
          </p:cNvSpPr>
          <p:nvPr>
            <p:ph type="title"/>
          </p:nvPr>
        </p:nvSpPr>
        <p:spPr/>
        <p:txBody>
          <a:bodyPr/>
          <a:lstStyle/>
          <a:p>
            <a:pPr algn="ctr"/>
            <a:r>
              <a:rPr lang="en-US"/>
              <a:t>How do I recognize a dynamic programming problem?</a:t>
            </a:r>
            <a:endParaRPr lang="en-US" dirty="0"/>
          </a:p>
        </p:txBody>
      </p:sp>
      <p:sp>
        <p:nvSpPr>
          <p:cNvPr id="3" name="Content Placeholder 2">
            <a:extLst>
              <a:ext uri="{FF2B5EF4-FFF2-40B4-BE49-F238E27FC236}">
                <a16:creationId xmlns:a16="http://schemas.microsoft.com/office/drawing/2014/main" id="{B0CC98BC-E962-8144-8663-8547B71F42AF}"/>
              </a:ext>
            </a:extLst>
          </p:cNvPr>
          <p:cNvSpPr>
            <a:spLocks noGrp="1"/>
          </p:cNvSpPr>
          <p:nvPr>
            <p:ph idx="1"/>
          </p:nvPr>
        </p:nvSpPr>
        <p:spPr>
          <a:xfrm>
            <a:off x="1030287" y="2346174"/>
            <a:ext cx="10131425" cy="3649133"/>
          </a:xfrm>
        </p:spPr>
        <p:txBody>
          <a:bodyPr>
            <a:noAutofit/>
          </a:bodyPr>
          <a:lstStyle/>
          <a:p>
            <a:r>
              <a:rPr lang="en-US" sz="1600"/>
              <a:t>There are two main criteria for a dynamic programming approach to problem solving</a:t>
            </a:r>
          </a:p>
          <a:p>
            <a:r>
              <a:rPr lang="en-US" sz="1600"/>
              <a:t>The first is being able to pinpoint an optimal substructure within the problem, or finding that the solution to the problem at hand can be found by combining the returned values of its smaller problems</a:t>
            </a:r>
          </a:p>
          <a:p>
            <a:r>
              <a:rPr lang="en-US" sz="1600"/>
              <a:t>This first criterion is found very often in problems where the use of recursion is optimal, as we have seen that recursive problems usually rely on the presence of smaller problems to solve the larger</a:t>
            </a:r>
          </a:p>
          <a:p>
            <a:r>
              <a:rPr lang="en-US" sz="1600"/>
              <a:t>Dynamic programming shares this first criterion with divide and conquer, where recursion is also often used</a:t>
            </a:r>
          </a:p>
          <a:p>
            <a:r>
              <a:rPr lang="en-US" sz="1600"/>
              <a:t>The second criterion is the presence of overlapping subproblems, or smaller problems within the larger problem that are redundantly calculated</a:t>
            </a:r>
          </a:p>
          <a:p>
            <a:r>
              <a:rPr lang="en-US" sz="1600"/>
              <a:t>For example, in the recursive process of calculating the 10</a:t>
            </a:r>
            <a:r>
              <a:rPr lang="en-US" sz="1600" baseline="30000"/>
              <a:t>th</a:t>
            </a:r>
            <a:r>
              <a:rPr lang="en-US" sz="1600"/>
              <a:t> Fibonacci number, we have to calculate the 2</a:t>
            </a:r>
            <a:r>
              <a:rPr lang="en-US" sz="1600" baseline="30000"/>
              <a:t>nd</a:t>
            </a:r>
            <a:r>
              <a:rPr lang="en-US" sz="1600"/>
              <a:t> Fibonacci number 34 separate times!</a:t>
            </a:r>
          </a:p>
          <a:p>
            <a:r>
              <a:rPr lang="en-US" sz="1600"/>
              <a:t>Taking this into account, can we record these values somehow to avoid redundant calculations?</a:t>
            </a:r>
          </a:p>
          <a:p>
            <a:pPr>
              <a:lnSpc>
                <a:spcPct val="90000"/>
              </a:lnSpc>
              <a:buFont typeface="Arial" panose="020B0604020202020204" pitchFamily="34" charset="0"/>
              <a:buChar char="•"/>
            </a:pPr>
            <a:r>
              <a:rPr lang="en-US" sz="1600"/>
              <a:t>The two strategies used when storing information for future use in dynamic programming are known as memorization and tabulation</a:t>
            </a:r>
            <a:endParaRPr lang="en-US" sz="1600" dirty="0"/>
          </a:p>
        </p:txBody>
      </p:sp>
    </p:spTree>
    <p:extLst>
      <p:ext uri="{BB962C8B-B14F-4D97-AF65-F5344CB8AC3E}">
        <p14:creationId xmlns:p14="http://schemas.microsoft.com/office/powerpoint/2010/main" val="223492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CEB0-5848-1B4A-AD5C-5DB696B5679F}"/>
              </a:ext>
            </a:extLst>
          </p:cNvPr>
          <p:cNvSpPr>
            <a:spLocks noGrp="1"/>
          </p:cNvSpPr>
          <p:nvPr>
            <p:ph type="title"/>
          </p:nvPr>
        </p:nvSpPr>
        <p:spPr>
          <a:xfrm>
            <a:off x="825909" y="808055"/>
            <a:ext cx="3979205" cy="1453363"/>
          </a:xfrm>
        </p:spPr>
        <p:txBody>
          <a:bodyPr>
            <a:normAutofit/>
          </a:bodyPr>
          <a:lstStyle/>
          <a:p>
            <a:pPr algn="ctr">
              <a:lnSpc>
                <a:spcPct val="90000"/>
              </a:lnSpc>
            </a:pPr>
            <a:r>
              <a:rPr lang="en-US" sz="3300" dirty="0"/>
              <a:t>Memoization (A top-down approach)</a:t>
            </a:r>
          </a:p>
        </p:txBody>
      </p:sp>
      <p:sp>
        <p:nvSpPr>
          <p:cNvPr id="3" name="Content Placeholder 2">
            <a:extLst>
              <a:ext uri="{FF2B5EF4-FFF2-40B4-BE49-F238E27FC236}">
                <a16:creationId xmlns:a16="http://schemas.microsoft.com/office/drawing/2014/main" id="{10962DA1-AF8E-AF4C-82A8-5D0F2FFC7163}"/>
              </a:ext>
            </a:extLst>
          </p:cNvPr>
          <p:cNvSpPr>
            <a:spLocks noGrp="1"/>
          </p:cNvSpPr>
          <p:nvPr>
            <p:ph idx="1"/>
          </p:nvPr>
        </p:nvSpPr>
        <p:spPr>
          <a:xfrm>
            <a:off x="802178" y="2412010"/>
            <a:ext cx="4002936" cy="3637935"/>
          </a:xfrm>
        </p:spPr>
        <p:txBody>
          <a:bodyPr>
            <a:normAutofit fontScale="92500" lnSpcReduction="20000"/>
          </a:bodyPr>
          <a:lstStyle/>
          <a:p>
            <a:r>
              <a:rPr lang="en-US" dirty="0"/>
              <a:t>Memoization is the top-down approach to solving a problem using dynamic programming</a:t>
            </a:r>
          </a:p>
          <a:p>
            <a:r>
              <a:rPr lang="en-US" dirty="0"/>
              <a:t>It is called “top-down” since we start from some max state, say n, and try to see if we can get to some base state, say 0</a:t>
            </a:r>
          </a:p>
          <a:p>
            <a:r>
              <a:rPr lang="en-US" dirty="0"/>
              <a:t>It is called memorization because we are making a “memo” for the values returned from solving each problem</a:t>
            </a:r>
          </a:p>
          <a:p>
            <a:r>
              <a:rPr lang="en-US" dirty="0"/>
              <a:t>When we encounter the same problem again, we can simply check to see if the memo has the answer to the problem. If it does, we retrieve the solution and skip the repeated computation</a:t>
            </a:r>
          </a:p>
        </p:txBody>
      </p:sp>
      <p:pic>
        <p:nvPicPr>
          <p:cNvPr id="4098" name="Picture 2" descr="WTF is Memoization. Okay, those who saw this term for the… | by Leo Wu |  Medium">
            <a:extLst>
              <a:ext uri="{FF2B5EF4-FFF2-40B4-BE49-F238E27FC236}">
                <a16:creationId xmlns:a16="http://schemas.microsoft.com/office/drawing/2014/main" id="{EE603FAC-8A32-D548-949F-9F0A983EDC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2242806"/>
            <a:ext cx="6095593" cy="221015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29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092B-F765-9B47-9C79-8F13E89DA0EF}"/>
              </a:ext>
            </a:extLst>
          </p:cNvPr>
          <p:cNvSpPr>
            <a:spLocks noGrp="1"/>
          </p:cNvSpPr>
          <p:nvPr>
            <p:ph type="title"/>
          </p:nvPr>
        </p:nvSpPr>
        <p:spPr>
          <a:xfrm>
            <a:off x="685802" y="609600"/>
            <a:ext cx="6282266" cy="1456267"/>
          </a:xfrm>
        </p:spPr>
        <p:txBody>
          <a:bodyPr>
            <a:normAutofit/>
          </a:bodyPr>
          <a:lstStyle/>
          <a:p>
            <a:r>
              <a:rPr lang="en-US"/>
              <a:t>Tabulation (a bottom-up approach)</a:t>
            </a:r>
          </a:p>
        </p:txBody>
      </p:sp>
      <p:pic>
        <p:nvPicPr>
          <p:cNvPr id="5128" name="Picture 8" descr="Data Tables in Excel - Easy to Follow Tutorial">
            <a:extLst>
              <a:ext uri="{FF2B5EF4-FFF2-40B4-BE49-F238E27FC236}">
                <a16:creationId xmlns:a16="http://schemas.microsoft.com/office/drawing/2014/main" id="{2FF86919-2904-854D-9000-0EF07BEBC4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0936" y="2135838"/>
            <a:ext cx="3445714" cy="251012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A6D8BD6F-1012-4281-8792-C077DE4A6AEC}"/>
              </a:ext>
            </a:extLst>
          </p:cNvPr>
          <p:cNvGraphicFramePr>
            <a:graphicFrameLocks noGrp="1"/>
          </p:cNvGraphicFramePr>
          <p:nvPr>
            <p:ph idx="1"/>
            <p:extLst>
              <p:ext uri="{D42A27DB-BD31-4B8C-83A1-F6EECF244321}">
                <p14:modId xmlns:p14="http://schemas.microsoft.com/office/powerpoint/2010/main" val="269891017"/>
              </p:ext>
            </p:extLst>
          </p:nvPr>
        </p:nvGraphicFramePr>
        <p:xfrm>
          <a:off x="685802" y="2142067"/>
          <a:ext cx="6282266" cy="3649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35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FEEC-BD60-1841-AD3F-E603FB32C8FF}"/>
              </a:ext>
            </a:extLst>
          </p:cNvPr>
          <p:cNvSpPr>
            <a:spLocks noGrp="1"/>
          </p:cNvSpPr>
          <p:nvPr>
            <p:ph type="title"/>
          </p:nvPr>
        </p:nvSpPr>
        <p:spPr>
          <a:xfrm>
            <a:off x="304800" y="625929"/>
            <a:ext cx="6629399" cy="803563"/>
          </a:xfrm>
        </p:spPr>
        <p:txBody>
          <a:bodyPr/>
          <a:lstStyle/>
          <a:p>
            <a:pPr algn="ctr"/>
            <a:r>
              <a:rPr lang="en-US" dirty="0"/>
              <a:t>Conclusion and questions</a:t>
            </a:r>
          </a:p>
        </p:txBody>
      </p:sp>
      <p:sp>
        <p:nvSpPr>
          <p:cNvPr id="3" name="Content Placeholder 2">
            <a:extLst>
              <a:ext uri="{FF2B5EF4-FFF2-40B4-BE49-F238E27FC236}">
                <a16:creationId xmlns:a16="http://schemas.microsoft.com/office/drawing/2014/main" id="{3F1325F3-A07E-9C4B-92C1-F5532885CD3A}"/>
              </a:ext>
            </a:extLst>
          </p:cNvPr>
          <p:cNvSpPr>
            <a:spLocks noGrp="1"/>
          </p:cNvSpPr>
          <p:nvPr>
            <p:ph idx="1"/>
          </p:nvPr>
        </p:nvSpPr>
        <p:spPr>
          <a:xfrm>
            <a:off x="857826" y="1634836"/>
            <a:ext cx="5523345" cy="4437304"/>
          </a:xfrm>
        </p:spPr>
        <p:txBody>
          <a:bodyPr>
            <a:normAutofit fontScale="92500" lnSpcReduction="10000"/>
          </a:bodyPr>
          <a:lstStyle/>
          <a:p>
            <a:r>
              <a:rPr lang="en-US" dirty="0"/>
              <a:t>Dynamic programming is an invaluable tool when devising algorithms ranging from simple to complex</a:t>
            </a:r>
          </a:p>
          <a:p>
            <a:r>
              <a:rPr lang="en-US" dirty="0"/>
              <a:t>It has helped many people create efficient solutions to what were before impossible problems, and will almost certainly continue to do so in the future</a:t>
            </a:r>
          </a:p>
          <a:p>
            <a:r>
              <a:rPr lang="en-US" dirty="0"/>
              <a:t>If you would like to practice dynamic programming for yourself, I recommend looking at the resources</a:t>
            </a:r>
          </a:p>
          <a:p>
            <a:r>
              <a:rPr lang="en-US" dirty="0"/>
              <a:t>If you have any questions pertaining to dynamic programming, please feel free to ask</a:t>
            </a:r>
          </a:p>
          <a:p>
            <a:r>
              <a:rPr lang="en-US" dirty="0"/>
              <a:t>Thank you for listening!!!</a:t>
            </a:r>
          </a:p>
          <a:p>
            <a:r>
              <a:rPr lang="en-US" dirty="0">
                <a:hlinkClick r:id="rId2"/>
              </a:rPr>
              <a:t>https://www.geeksforgeeks.org/dynamic-programming/</a:t>
            </a:r>
            <a:endParaRPr lang="en-US" dirty="0"/>
          </a:p>
          <a:p>
            <a:r>
              <a:rPr lang="en-US" dirty="0">
                <a:hlinkClick r:id="rId3"/>
              </a:rPr>
              <a:t>https://medium.com/techie-delight/top-10-dynamic-programming-problems-5da486eeb360</a:t>
            </a:r>
            <a:r>
              <a:rPr lang="en-US" dirty="0"/>
              <a:t> </a:t>
            </a:r>
          </a:p>
          <a:p>
            <a:r>
              <a:rPr lang="en-US" dirty="0">
                <a:hlinkClick r:id="rId4"/>
              </a:rPr>
              <a:t>https://www.youtube.com/watch?v=oBt53YbR9Kk</a:t>
            </a:r>
            <a:endParaRPr lang="en-US" dirty="0"/>
          </a:p>
        </p:txBody>
      </p:sp>
      <p:pic>
        <p:nvPicPr>
          <p:cNvPr id="7170" name="Picture 2" descr="You&amp;#39;re Eating Recursion! | Sweet Jesus, Pooh! That&amp;#39;s Not Honey! | Know Your  Meme">
            <a:extLst>
              <a:ext uri="{FF2B5EF4-FFF2-40B4-BE49-F238E27FC236}">
                <a16:creationId xmlns:a16="http://schemas.microsoft.com/office/drawing/2014/main" id="{7FBA0AA0-A535-3D41-8F31-2DCFFF442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2516" y="1634836"/>
            <a:ext cx="4275017" cy="434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643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6824</TotalTime>
  <Words>1040</Words>
  <Application>Microsoft Macintosh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PowerPoint Presentation</vt:lpstr>
      <vt:lpstr>First, let’s talk about algorithms... What are they?</vt:lpstr>
      <vt:lpstr>What is dynamic programming?</vt:lpstr>
      <vt:lpstr>What makes dynamic programming unique?</vt:lpstr>
      <vt:lpstr>Let’s look at the Fibonacci sequence</vt:lpstr>
      <vt:lpstr>How do I recognize a dynamic programming problem?</vt:lpstr>
      <vt:lpstr>Memoization (A top-down approach)</vt:lpstr>
      <vt:lpstr>Tabulation (a bottom-up approach)</vt:lpstr>
      <vt:lpstr>Conclusion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Killeen</dc:creator>
  <cp:lastModifiedBy>Matthew Killeen</cp:lastModifiedBy>
  <cp:revision>4</cp:revision>
  <dcterms:created xsi:type="dcterms:W3CDTF">2021-09-24T18:11:59Z</dcterms:created>
  <dcterms:modified xsi:type="dcterms:W3CDTF">2021-10-06T01:38:33Z</dcterms:modified>
</cp:coreProperties>
</file>